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y Grotesk Grand Bold" charset="1" panose="00000807000000000000"/>
      <p:regular r:id="rId15"/>
    </p:embeddedFont>
    <p:embeddedFont>
      <p:font typeface="Codec Pro" charset="1" panose="00000500000000000000"/>
      <p:regular r:id="rId16"/>
    </p:embeddedFont>
    <p:embeddedFont>
      <p:font typeface="Codec Pro Ultra-Bold" charset="1" panose="000007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jpe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4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4350" y="-284202"/>
            <a:ext cx="19528663" cy="11281184"/>
          </a:xfrm>
          <a:custGeom>
            <a:avLst/>
            <a:gdLst/>
            <a:ahLst/>
            <a:cxnLst/>
            <a:rect r="r" b="b" t="t" l="l"/>
            <a:pathLst>
              <a:path h="11281184" w="19528663">
                <a:moveTo>
                  <a:pt x="0" y="0"/>
                </a:moveTo>
                <a:lnTo>
                  <a:pt x="19528663" y="0"/>
                </a:lnTo>
                <a:lnTo>
                  <a:pt x="19528663" y="11281184"/>
                </a:lnTo>
                <a:lnTo>
                  <a:pt x="0" y="1128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-2697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366891" y="2767382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12352120" y="0"/>
                </a:moveTo>
                <a:lnTo>
                  <a:pt x="0" y="0"/>
                </a:lnTo>
                <a:lnTo>
                  <a:pt x="0" y="8229600"/>
                </a:lnTo>
                <a:lnTo>
                  <a:pt x="12352120" y="8229600"/>
                </a:lnTo>
                <a:lnTo>
                  <a:pt x="1235212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50748" y="3727564"/>
            <a:ext cx="11586504" cy="246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8"/>
              </a:lnSpc>
            </a:pPr>
            <a:r>
              <a:rPr lang="en-US" b="true" sz="5299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GESTIONNAIRE DE RISQUE CONTREPARTIE SUR BLOCKCHAIN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4985229" y="2767382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4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0229" y="2253032"/>
            <a:ext cx="19528663" cy="11281184"/>
          </a:xfrm>
          <a:custGeom>
            <a:avLst/>
            <a:gdLst/>
            <a:ahLst/>
            <a:cxnLst/>
            <a:rect r="r" b="b" t="t" l="l"/>
            <a:pathLst>
              <a:path h="11281184" w="19528663">
                <a:moveTo>
                  <a:pt x="0" y="0"/>
                </a:moveTo>
                <a:lnTo>
                  <a:pt x="19528663" y="0"/>
                </a:lnTo>
                <a:lnTo>
                  <a:pt x="19528663" y="11281184"/>
                </a:lnTo>
                <a:lnTo>
                  <a:pt x="0" y="1128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-2697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7637604" y="2767382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12352121" y="0"/>
                </a:moveTo>
                <a:lnTo>
                  <a:pt x="0" y="0"/>
                </a:lnTo>
                <a:lnTo>
                  <a:pt x="0" y="8229600"/>
                </a:lnTo>
                <a:lnTo>
                  <a:pt x="12352121" y="8229600"/>
                </a:lnTo>
                <a:lnTo>
                  <a:pt x="12352121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85229" y="2767382"/>
            <a:ext cx="12352120" cy="8229600"/>
          </a:xfrm>
          <a:custGeom>
            <a:avLst/>
            <a:gdLst/>
            <a:ahLst/>
            <a:cxnLst/>
            <a:rect r="r" b="b" t="t" l="l"/>
            <a:pathLst>
              <a:path h="8229600" w="1235212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50748" y="1565327"/>
            <a:ext cx="11586504" cy="68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35"/>
              </a:lnSpc>
            </a:pPr>
            <a:r>
              <a:rPr lang="en-US" b="true" sz="4500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OBJECTIFS DU PROJET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73805" y="3916710"/>
            <a:ext cx="12675614" cy="429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6757" indent="-418379" lvl="1">
              <a:lnSpc>
                <a:spcPts val="4767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Automatiser la gestion des risques liés aux contreparties grâce à des smart contracts.</a:t>
            </a:r>
          </a:p>
          <a:p>
            <a:pPr algn="l" marL="836757" indent="-418379" lvl="1">
              <a:lnSpc>
                <a:spcPts val="4767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Calculer automatiquement les indicateurs clés, notamment le risque et le ratio de couverture.</a:t>
            </a:r>
          </a:p>
          <a:p>
            <a:pPr algn="l" marL="836757" indent="-418379" lvl="1">
              <a:lnSpc>
                <a:spcPts val="4767"/>
              </a:lnSpc>
              <a:buFont typeface="Arial"/>
              <a:buChar char="•"/>
            </a:pPr>
            <a:r>
              <a:rPr lang="en-US" sz="387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Offrir une transparence totale sur les transactions grâce à la blockchain.</a:t>
            </a:r>
          </a:p>
          <a:p>
            <a:pPr algn="l" marL="0" indent="0" lvl="0">
              <a:lnSpc>
                <a:spcPts val="476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4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55682" y="3205754"/>
            <a:ext cx="2595319" cy="2230352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46341" y="3205754"/>
            <a:ext cx="2595319" cy="2230352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32484" y="3205754"/>
            <a:ext cx="2595319" cy="2230352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32484" y="6692200"/>
            <a:ext cx="2595319" cy="2230352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true" rot="0">
            <a:off x="7724507" y="8497593"/>
            <a:ext cx="13249845" cy="10368004"/>
          </a:xfrm>
          <a:custGeom>
            <a:avLst/>
            <a:gdLst/>
            <a:ahLst/>
            <a:cxnLst/>
            <a:rect r="r" b="b" t="t" l="l"/>
            <a:pathLst>
              <a:path h="10368004" w="13249845">
                <a:moveTo>
                  <a:pt x="13249845" y="10368004"/>
                </a:moveTo>
                <a:lnTo>
                  <a:pt x="0" y="10368004"/>
                </a:lnTo>
                <a:lnTo>
                  <a:pt x="0" y="0"/>
                </a:lnTo>
                <a:lnTo>
                  <a:pt x="13249845" y="0"/>
                </a:lnTo>
                <a:lnTo>
                  <a:pt x="13249845" y="10368004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903373" y="2777926"/>
            <a:ext cx="19494708" cy="6899197"/>
          </a:xfrm>
          <a:custGeom>
            <a:avLst/>
            <a:gdLst/>
            <a:ahLst/>
            <a:cxnLst/>
            <a:rect r="r" b="b" t="t" l="l"/>
            <a:pathLst>
              <a:path h="6899197" w="19494708">
                <a:moveTo>
                  <a:pt x="0" y="0"/>
                </a:moveTo>
                <a:lnTo>
                  <a:pt x="19494707" y="0"/>
                </a:lnTo>
                <a:lnTo>
                  <a:pt x="19494707" y="6899197"/>
                </a:lnTo>
                <a:lnTo>
                  <a:pt x="0" y="6899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</a:blip>
            <a:stretch>
              <a:fillRect l="0" t="-89334" r="0" b="-5790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29058" y="61724"/>
            <a:ext cx="12852104" cy="10056771"/>
          </a:xfrm>
          <a:custGeom>
            <a:avLst/>
            <a:gdLst/>
            <a:ahLst/>
            <a:cxnLst/>
            <a:rect r="r" b="b" t="t" l="l"/>
            <a:pathLst>
              <a:path h="10056771" w="12852104">
                <a:moveTo>
                  <a:pt x="0" y="0"/>
                </a:moveTo>
                <a:lnTo>
                  <a:pt x="12852104" y="0"/>
                </a:lnTo>
                <a:lnTo>
                  <a:pt x="12852104" y="10056771"/>
                </a:lnTo>
                <a:lnTo>
                  <a:pt x="0" y="10056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49701" y="3551751"/>
            <a:ext cx="1287541" cy="1538358"/>
          </a:xfrm>
          <a:custGeom>
            <a:avLst/>
            <a:gdLst/>
            <a:ahLst/>
            <a:cxnLst/>
            <a:rect r="r" b="b" t="t" l="l"/>
            <a:pathLst>
              <a:path h="1538358" w="1287541">
                <a:moveTo>
                  <a:pt x="0" y="0"/>
                </a:moveTo>
                <a:lnTo>
                  <a:pt x="1287541" y="0"/>
                </a:lnTo>
                <a:lnTo>
                  <a:pt x="1287541" y="1538358"/>
                </a:lnTo>
                <a:lnTo>
                  <a:pt x="0" y="1538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63299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455682" y="6692200"/>
            <a:ext cx="2595319" cy="2230352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846341" y="6692200"/>
            <a:ext cx="2595319" cy="2230352"/>
            <a:chOff x="0" y="0"/>
            <a:chExt cx="812800" cy="69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725736" y="3551751"/>
            <a:ext cx="1608817" cy="1444371"/>
          </a:xfrm>
          <a:custGeom>
            <a:avLst/>
            <a:gdLst/>
            <a:ahLst/>
            <a:cxnLst/>
            <a:rect r="r" b="b" t="t" l="l"/>
            <a:pathLst>
              <a:path h="1444371" w="1608817">
                <a:moveTo>
                  <a:pt x="0" y="0"/>
                </a:moveTo>
                <a:lnTo>
                  <a:pt x="1608816" y="0"/>
                </a:lnTo>
                <a:lnTo>
                  <a:pt x="1608816" y="1444371"/>
                </a:lnTo>
                <a:lnTo>
                  <a:pt x="0" y="1444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68383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428798" y="3727096"/>
            <a:ext cx="1430405" cy="1269026"/>
          </a:xfrm>
          <a:custGeom>
            <a:avLst/>
            <a:gdLst/>
            <a:ahLst/>
            <a:cxnLst/>
            <a:rect r="r" b="b" t="t" l="l"/>
            <a:pathLst>
              <a:path h="1269026" w="1430405">
                <a:moveTo>
                  <a:pt x="0" y="0"/>
                </a:moveTo>
                <a:lnTo>
                  <a:pt x="1430404" y="0"/>
                </a:lnTo>
                <a:lnTo>
                  <a:pt x="1430404" y="1269026"/>
                </a:lnTo>
                <a:lnTo>
                  <a:pt x="0" y="12690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949701" y="7242127"/>
            <a:ext cx="1504365" cy="1130499"/>
          </a:xfrm>
          <a:custGeom>
            <a:avLst/>
            <a:gdLst/>
            <a:ahLst/>
            <a:cxnLst/>
            <a:rect r="r" b="b" t="t" l="l"/>
            <a:pathLst>
              <a:path h="1130499" w="1504365">
                <a:moveTo>
                  <a:pt x="0" y="0"/>
                </a:moveTo>
                <a:lnTo>
                  <a:pt x="1504365" y="0"/>
                </a:lnTo>
                <a:lnTo>
                  <a:pt x="1504365" y="1130499"/>
                </a:lnTo>
                <a:lnTo>
                  <a:pt x="0" y="11304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344202" y="7009835"/>
            <a:ext cx="1595082" cy="1595082"/>
          </a:xfrm>
          <a:custGeom>
            <a:avLst/>
            <a:gdLst/>
            <a:ahLst/>
            <a:cxnLst/>
            <a:rect r="r" b="b" t="t" l="l"/>
            <a:pathLst>
              <a:path h="1595082" w="1595082">
                <a:moveTo>
                  <a:pt x="0" y="0"/>
                </a:moveTo>
                <a:lnTo>
                  <a:pt x="1595082" y="0"/>
                </a:lnTo>
                <a:lnTo>
                  <a:pt x="1595082" y="1595082"/>
                </a:lnTo>
                <a:lnTo>
                  <a:pt x="0" y="15950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725736" y="7183888"/>
            <a:ext cx="1559371" cy="1188738"/>
          </a:xfrm>
          <a:custGeom>
            <a:avLst/>
            <a:gdLst/>
            <a:ahLst/>
            <a:cxnLst/>
            <a:rect r="r" b="b" t="t" l="l"/>
            <a:pathLst>
              <a:path h="1188738" w="1559371">
                <a:moveTo>
                  <a:pt x="0" y="0"/>
                </a:moveTo>
                <a:lnTo>
                  <a:pt x="1559371" y="0"/>
                </a:lnTo>
                <a:lnTo>
                  <a:pt x="1559371" y="1188738"/>
                </a:lnTo>
                <a:lnTo>
                  <a:pt x="0" y="1188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406054" y="1000125"/>
            <a:ext cx="11475891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49"/>
              </a:lnSpc>
            </a:pPr>
            <a:r>
              <a:rPr lang="en-US" b="true" sz="4999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TECHNOLOGIES UTILISÉES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15088" y="5522347"/>
            <a:ext cx="2975912" cy="66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SOLIDITY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42188" y="5522347"/>
            <a:ext cx="2975912" cy="66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METAMASK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42188" y="9008277"/>
            <a:ext cx="2975912" cy="126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</a:pPr>
            <a:r>
              <a:rPr lang="en-US" sz="39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GANACHE</a:t>
            </a:r>
          </a:p>
          <a:p>
            <a:pPr algn="ctr">
              <a:lnSpc>
                <a:spcPts val="4797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265385" y="9008277"/>
            <a:ext cx="2975912" cy="66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STREAMLIT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56044" y="9008277"/>
            <a:ext cx="2975912" cy="66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WEB3.py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24507" y="5522347"/>
            <a:ext cx="2975912" cy="66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REMIX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4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75582" y="845882"/>
            <a:ext cx="8412418" cy="8412418"/>
          </a:xfrm>
          <a:custGeom>
            <a:avLst/>
            <a:gdLst/>
            <a:ahLst/>
            <a:cxnLst/>
            <a:rect r="r" b="b" t="t" l="l"/>
            <a:pathLst>
              <a:path h="8412418" w="8412418">
                <a:moveTo>
                  <a:pt x="0" y="0"/>
                </a:moveTo>
                <a:lnTo>
                  <a:pt x="8412418" y="0"/>
                </a:lnTo>
                <a:lnTo>
                  <a:pt x="8412418" y="8412418"/>
                </a:lnTo>
                <a:lnTo>
                  <a:pt x="0" y="841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86354" y="2703037"/>
            <a:ext cx="5672946" cy="567294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8277" t="0" r="-28277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865558" y="1950561"/>
            <a:ext cx="7114539" cy="7114539"/>
          </a:xfrm>
          <a:custGeom>
            <a:avLst/>
            <a:gdLst/>
            <a:ahLst/>
            <a:cxnLst/>
            <a:rect r="r" b="b" t="t" l="l"/>
            <a:pathLst>
              <a:path h="7114539" w="7114539">
                <a:moveTo>
                  <a:pt x="0" y="0"/>
                </a:moveTo>
                <a:lnTo>
                  <a:pt x="7114539" y="0"/>
                </a:lnTo>
                <a:lnTo>
                  <a:pt x="7114539" y="7114540"/>
                </a:lnTo>
                <a:lnTo>
                  <a:pt x="0" y="7114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67958"/>
            <a:ext cx="829488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9"/>
              </a:lnSpc>
            </a:pPr>
            <a:r>
              <a:rPr lang="en-US" b="true" sz="4999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FONCTIONNALITÉS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0569" y="3644222"/>
            <a:ext cx="9677242" cy="515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3"/>
              </a:lnSpc>
            </a:pPr>
            <a:r>
              <a:rPr lang="en-US" sz="27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1. Ajout de contreparties avec des données telles que :</a:t>
            </a:r>
          </a:p>
          <a:p>
            <a:pPr algn="l" marL="588702" indent="-294351" lvl="1">
              <a:lnSpc>
                <a:spcPts val="3353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Adresse Ethereum.</a:t>
            </a:r>
          </a:p>
          <a:p>
            <a:pPr algn="l" marL="588702" indent="-294351" lvl="1">
              <a:lnSpc>
                <a:spcPts val="3353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Score de crédit.</a:t>
            </a:r>
          </a:p>
          <a:p>
            <a:pPr algn="l" marL="588702" indent="-294351" lvl="1">
              <a:lnSpc>
                <a:spcPts val="3353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Limite d'exposition.</a:t>
            </a:r>
          </a:p>
          <a:p>
            <a:pPr algn="l" marL="588702" indent="-294351" lvl="1">
              <a:lnSpc>
                <a:spcPts val="3353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Collatéral.</a:t>
            </a:r>
          </a:p>
          <a:p>
            <a:pPr algn="l">
              <a:lnSpc>
                <a:spcPts val="3353"/>
              </a:lnSpc>
            </a:pPr>
            <a:r>
              <a:rPr lang="en-US" sz="27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2. </a:t>
            </a:r>
            <a:r>
              <a:rPr lang="en-US" sz="27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Mise à jour dynamique des expositions et du collatéral.</a:t>
            </a:r>
          </a:p>
          <a:p>
            <a:pPr algn="l">
              <a:lnSpc>
                <a:spcPts val="3353"/>
              </a:lnSpc>
            </a:pPr>
            <a:r>
              <a:rPr lang="en-US" sz="27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3. Calculs automatisés :</a:t>
            </a:r>
          </a:p>
          <a:p>
            <a:pPr algn="l" marL="588702" indent="-294351" lvl="1">
              <a:lnSpc>
                <a:spcPts val="3353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Risque : Basé sur l’exposition courante, la limite d’exposition et le score de crédit.</a:t>
            </a:r>
          </a:p>
          <a:p>
            <a:pPr algn="l" marL="588702" indent="-294351" lvl="1">
              <a:lnSpc>
                <a:spcPts val="3353"/>
              </a:lnSpc>
              <a:buFont typeface="Arial"/>
              <a:buChar char="•"/>
            </a:pPr>
            <a:r>
              <a:rPr lang="en-US" sz="27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Ratio de Couverture : Collatéral par rapport à l’exposition courante.</a:t>
            </a:r>
          </a:p>
          <a:p>
            <a:pPr algn="l" marL="0" indent="0" lvl="0">
              <a:lnSpc>
                <a:spcPts val="3353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5072" y="-291538"/>
            <a:ext cx="18458144" cy="14443498"/>
          </a:xfrm>
          <a:custGeom>
            <a:avLst/>
            <a:gdLst/>
            <a:ahLst/>
            <a:cxnLst/>
            <a:rect r="r" b="b" t="t" l="l"/>
            <a:pathLst>
              <a:path h="14443498" w="18458144">
                <a:moveTo>
                  <a:pt x="0" y="0"/>
                </a:moveTo>
                <a:lnTo>
                  <a:pt x="18458144" y="0"/>
                </a:lnTo>
                <a:lnTo>
                  <a:pt x="18458144" y="14443498"/>
                </a:lnTo>
                <a:lnTo>
                  <a:pt x="0" y="14443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4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9012" y="1696413"/>
            <a:ext cx="13289975" cy="6894175"/>
          </a:xfrm>
          <a:custGeom>
            <a:avLst/>
            <a:gdLst/>
            <a:ahLst/>
            <a:cxnLst/>
            <a:rect r="r" b="b" t="t" l="l"/>
            <a:pathLst>
              <a:path h="6894175" w="13289975">
                <a:moveTo>
                  <a:pt x="0" y="0"/>
                </a:moveTo>
                <a:lnTo>
                  <a:pt x="13289976" y="0"/>
                </a:lnTo>
                <a:lnTo>
                  <a:pt x="13289976" y="6894174"/>
                </a:lnTo>
                <a:lnTo>
                  <a:pt x="0" y="6894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4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94195" y="-1743094"/>
            <a:ext cx="16164025" cy="15341129"/>
          </a:xfrm>
          <a:custGeom>
            <a:avLst/>
            <a:gdLst/>
            <a:ahLst/>
            <a:cxnLst/>
            <a:rect r="r" b="b" t="t" l="l"/>
            <a:pathLst>
              <a:path h="15341129" w="16164025">
                <a:moveTo>
                  <a:pt x="0" y="0"/>
                </a:moveTo>
                <a:lnTo>
                  <a:pt x="16164025" y="0"/>
                </a:lnTo>
                <a:lnTo>
                  <a:pt x="16164025" y="15341129"/>
                </a:lnTo>
                <a:lnTo>
                  <a:pt x="0" y="15341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7020" y="1728969"/>
            <a:ext cx="1083396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49"/>
              </a:lnSpc>
            </a:pPr>
            <a:r>
              <a:rPr lang="en-US" b="true" sz="4999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RÉSULTATS DES TESTS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1502520"/>
            <a:ext cx="18458144" cy="14443498"/>
          </a:xfrm>
          <a:custGeom>
            <a:avLst/>
            <a:gdLst/>
            <a:ahLst/>
            <a:cxnLst/>
            <a:rect r="r" b="b" t="t" l="l"/>
            <a:pathLst>
              <a:path h="14443498" w="18458144">
                <a:moveTo>
                  <a:pt x="0" y="0"/>
                </a:moveTo>
                <a:lnTo>
                  <a:pt x="18458144" y="0"/>
                </a:lnTo>
                <a:lnTo>
                  <a:pt x="18458144" y="14443498"/>
                </a:lnTo>
                <a:lnTo>
                  <a:pt x="0" y="14443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34680" y="4363487"/>
            <a:ext cx="6414042" cy="368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Ajout d'une contrepartie réussie :</a:t>
            </a:r>
          </a:p>
          <a:p>
            <a:pPr algn="l" marL="629071" indent="-314536" lvl="1">
              <a:lnSpc>
                <a:spcPts val="3583"/>
              </a:lnSpc>
              <a:buFont typeface="Arial"/>
              <a:buChar char="•"/>
            </a:pP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Adresse : 0x42Ef0dC51A873277bb72512dddC6975db8B5DC9c.</a:t>
            </a:r>
          </a:p>
          <a:p>
            <a:pPr algn="l" marL="629071" indent="-314536" lvl="1">
              <a:lnSpc>
                <a:spcPts val="3583"/>
              </a:lnSpc>
              <a:buFont typeface="Arial"/>
              <a:buChar char="•"/>
            </a:pP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Score de crédit : 80.</a:t>
            </a:r>
          </a:p>
          <a:p>
            <a:pPr algn="l" marL="629071" indent="-314536" lvl="1">
              <a:lnSpc>
                <a:spcPts val="3583"/>
              </a:lnSpc>
              <a:buFont typeface="Arial"/>
              <a:buChar char="•"/>
            </a:pP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Limite d'exposition : 1000.</a:t>
            </a:r>
          </a:p>
          <a:p>
            <a:pPr algn="l" marL="629071" indent="-314536" lvl="1">
              <a:lnSpc>
                <a:spcPts val="3583"/>
              </a:lnSpc>
              <a:buFont typeface="Arial"/>
              <a:buChar char="•"/>
            </a:pP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Collatéral : 500.</a:t>
            </a:r>
          </a:p>
          <a:p>
            <a:pPr algn="l" marL="0" indent="0" lvl="0">
              <a:lnSpc>
                <a:spcPts val="358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435095" y="4060862"/>
            <a:ext cx="6414042" cy="186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Mise à</a:t>
            </a: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jour des données :</a:t>
            </a:r>
          </a:p>
          <a:p>
            <a:pPr algn="l" marL="629071" indent="-314536" lvl="1">
              <a:lnSpc>
                <a:spcPts val="3583"/>
              </a:lnSpc>
              <a:buFont typeface="Arial"/>
              <a:buChar char="•"/>
            </a:pP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</a:t>
            </a: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xposition mise à jour à 500.</a:t>
            </a:r>
          </a:p>
          <a:p>
            <a:pPr algn="l" marL="629071" indent="-314536" lvl="1">
              <a:lnSpc>
                <a:spcPts val="3583"/>
              </a:lnSpc>
              <a:buFont typeface="Arial"/>
              <a:buChar char="•"/>
            </a:pP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Collatéral mis à jour à 500.</a:t>
            </a:r>
          </a:p>
          <a:p>
            <a:pPr algn="l" marL="0" indent="0" lvl="0">
              <a:lnSpc>
                <a:spcPts val="358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435095" y="6715362"/>
            <a:ext cx="6414042" cy="186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Calc</a:t>
            </a: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uls vérifiés :</a:t>
            </a:r>
          </a:p>
          <a:p>
            <a:pPr algn="l" marL="629071" indent="-314536" lvl="1">
              <a:lnSpc>
                <a:spcPts val="3583"/>
              </a:lnSpc>
              <a:buFont typeface="Arial"/>
              <a:buChar char="•"/>
            </a:pP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</a:t>
            </a: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isque calculé : 62.</a:t>
            </a:r>
          </a:p>
          <a:p>
            <a:pPr algn="l" marL="629071" indent="-314536" lvl="1">
              <a:lnSpc>
                <a:spcPts val="3583"/>
              </a:lnSpc>
              <a:buFont typeface="Arial"/>
              <a:buChar char="•"/>
            </a:pP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</a:t>
            </a:r>
            <a:r>
              <a:rPr lang="en-US" sz="2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atio de couverture : 100%.</a:t>
            </a:r>
          </a:p>
          <a:p>
            <a:pPr algn="l" marL="0" indent="0" lvl="0">
              <a:lnSpc>
                <a:spcPts val="358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4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765" y="0"/>
            <a:ext cx="17928421" cy="14028989"/>
          </a:xfrm>
          <a:custGeom>
            <a:avLst/>
            <a:gdLst/>
            <a:ahLst/>
            <a:cxnLst/>
            <a:rect r="r" b="b" t="t" l="l"/>
            <a:pathLst>
              <a:path h="14028989" w="17928421">
                <a:moveTo>
                  <a:pt x="0" y="0"/>
                </a:moveTo>
                <a:lnTo>
                  <a:pt x="17928420" y="0"/>
                </a:lnTo>
                <a:lnTo>
                  <a:pt x="17928420" y="14028989"/>
                </a:lnTo>
                <a:lnTo>
                  <a:pt x="0" y="14028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7132" y="5512574"/>
            <a:ext cx="6995160" cy="2431732"/>
            <a:chOff x="0" y="0"/>
            <a:chExt cx="1842347" cy="6404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2347" cy="640456"/>
            </a:xfrm>
            <a:custGeom>
              <a:avLst/>
              <a:gdLst/>
              <a:ahLst/>
              <a:cxnLst/>
              <a:rect r="r" b="b" t="t" l="l"/>
              <a:pathLst>
                <a:path h="640456" w="1842347">
                  <a:moveTo>
                    <a:pt x="0" y="0"/>
                  </a:moveTo>
                  <a:lnTo>
                    <a:pt x="1842347" y="0"/>
                  </a:lnTo>
                  <a:lnTo>
                    <a:pt x="1842347" y="640456"/>
                  </a:lnTo>
                  <a:lnTo>
                    <a:pt x="0" y="6404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42347" cy="688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7725" y="5512574"/>
            <a:ext cx="2431733" cy="24317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56816" y="5512574"/>
            <a:ext cx="6995160" cy="2431732"/>
            <a:chOff x="0" y="0"/>
            <a:chExt cx="1842347" cy="6404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42347" cy="640456"/>
            </a:xfrm>
            <a:custGeom>
              <a:avLst/>
              <a:gdLst/>
              <a:ahLst/>
              <a:cxnLst/>
              <a:rect r="r" b="b" t="t" l="l"/>
              <a:pathLst>
                <a:path h="640456" w="1842347">
                  <a:moveTo>
                    <a:pt x="0" y="0"/>
                  </a:moveTo>
                  <a:lnTo>
                    <a:pt x="1842347" y="0"/>
                  </a:lnTo>
                  <a:lnTo>
                    <a:pt x="1842347" y="640456"/>
                  </a:lnTo>
                  <a:lnTo>
                    <a:pt x="0" y="6404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842347" cy="688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04269" y="5512574"/>
            <a:ext cx="2431733" cy="24317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689858" y="1868729"/>
            <a:ext cx="12908284" cy="156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6"/>
              </a:lnSpc>
            </a:pPr>
            <a:r>
              <a:rPr lang="en-US" b="true" sz="5078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GESTION TRADITIONNELLE VS </a:t>
            </a:r>
          </a:p>
          <a:p>
            <a:pPr algn="ctr" marL="0" indent="0" lvl="0">
              <a:lnSpc>
                <a:spcPts val="6246"/>
              </a:lnSpc>
            </a:pPr>
            <a:r>
              <a:rPr lang="en-US" b="true" sz="5078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BLOCKCHAIN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00053" y="6256876"/>
            <a:ext cx="5252834" cy="1458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85" indent="-248293" lvl="1">
              <a:lnSpc>
                <a:spcPts val="2829"/>
              </a:lnSpc>
              <a:buFont typeface="Arial"/>
              <a:buChar char="•"/>
            </a:pPr>
            <a:r>
              <a:rPr lang="en-US" sz="2300">
                <a:solidFill>
                  <a:srgbClr val="03346E"/>
                </a:solidFill>
                <a:latin typeface="Codec Pro"/>
                <a:ea typeface="Codec Pro"/>
                <a:cs typeface="Codec Pro"/>
                <a:sym typeface="Codec Pro"/>
              </a:rPr>
              <a:t>Processus manuels, risque d’erreurs humaines.</a:t>
            </a:r>
          </a:p>
          <a:p>
            <a:pPr algn="l" marL="496585" indent="-248293" lvl="1">
              <a:lnSpc>
                <a:spcPts val="2829"/>
              </a:lnSpc>
              <a:buFont typeface="Arial"/>
              <a:buChar char="•"/>
            </a:pPr>
            <a:r>
              <a:rPr lang="en-US" sz="2300">
                <a:solidFill>
                  <a:srgbClr val="03346E"/>
                </a:solidFill>
                <a:latin typeface="Codec Pro"/>
                <a:ea typeface="Codec Pro"/>
                <a:cs typeface="Codec Pro"/>
                <a:sym typeface="Codec Pro"/>
              </a:rPr>
              <a:t>Faible transparence des données.</a:t>
            </a:r>
          </a:p>
          <a:p>
            <a:pPr algn="r" marL="0" indent="0" lvl="0">
              <a:lnSpc>
                <a:spcPts val="282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13702" y="5631098"/>
            <a:ext cx="50282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5"/>
              </a:lnSpc>
            </a:pPr>
            <a:r>
              <a:rPr lang="en-US" b="true" sz="2500">
                <a:solidFill>
                  <a:srgbClr val="03346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Gestion Traditionnelle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52515" y="5631098"/>
            <a:ext cx="502829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5"/>
              </a:lnSpc>
            </a:pPr>
            <a:r>
              <a:rPr lang="en-US" b="true" sz="2500">
                <a:solidFill>
                  <a:srgbClr val="03346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Implémentation Blockchain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27979" y="6256876"/>
            <a:ext cx="5252834" cy="1810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85" indent="-248293" lvl="1">
              <a:lnSpc>
                <a:spcPts val="2829"/>
              </a:lnSpc>
              <a:buFont typeface="Arial"/>
              <a:buChar char="•"/>
            </a:pPr>
            <a:r>
              <a:rPr lang="en-US" sz="2300">
                <a:solidFill>
                  <a:srgbClr val="03346E"/>
                </a:solidFill>
                <a:latin typeface="Codec Pro"/>
                <a:ea typeface="Codec Pro"/>
                <a:cs typeface="Codec Pro"/>
                <a:sym typeface="Codec Pro"/>
              </a:rPr>
              <a:t>Automatisation des calculs et gestion des données.</a:t>
            </a:r>
          </a:p>
          <a:p>
            <a:pPr algn="l" marL="496585" indent="-248293" lvl="1">
              <a:lnSpc>
                <a:spcPts val="2829"/>
              </a:lnSpc>
              <a:buFont typeface="Arial"/>
              <a:buChar char="•"/>
            </a:pPr>
            <a:r>
              <a:rPr lang="en-US" sz="2300">
                <a:solidFill>
                  <a:srgbClr val="03346E"/>
                </a:solidFill>
                <a:latin typeface="Codec Pro"/>
                <a:ea typeface="Codec Pro"/>
                <a:cs typeface="Codec Pro"/>
                <a:sym typeface="Codec Pro"/>
              </a:rPr>
              <a:t>Transparence et immuabilité grâce à la blockchain.</a:t>
            </a:r>
          </a:p>
          <a:p>
            <a:pPr algn="l" marL="0" indent="0" lvl="0">
              <a:lnSpc>
                <a:spcPts val="282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602517"/>
            <a:ext cx="6888251" cy="10889517"/>
            <a:chOff x="0" y="0"/>
            <a:chExt cx="1814190" cy="28680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4190" cy="2868021"/>
            </a:xfrm>
            <a:custGeom>
              <a:avLst/>
              <a:gdLst/>
              <a:ahLst/>
              <a:cxnLst/>
              <a:rect r="r" b="b" t="t" l="l"/>
              <a:pathLst>
                <a:path h="2868021" w="1814190">
                  <a:moveTo>
                    <a:pt x="0" y="0"/>
                  </a:moveTo>
                  <a:lnTo>
                    <a:pt x="1814190" y="0"/>
                  </a:lnTo>
                  <a:lnTo>
                    <a:pt x="1814190" y="2868021"/>
                  </a:lnTo>
                  <a:lnTo>
                    <a:pt x="0" y="2868021"/>
                  </a:lnTo>
                  <a:close/>
                </a:path>
              </a:pathLst>
            </a:custGeom>
            <a:solidFill>
              <a:srgbClr val="03346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14190" cy="2915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168798"/>
            <a:ext cx="6815354" cy="5333015"/>
          </a:xfrm>
          <a:custGeom>
            <a:avLst/>
            <a:gdLst/>
            <a:ahLst/>
            <a:cxnLst/>
            <a:rect r="r" b="b" t="t" l="l"/>
            <a:pathLst>
              <a:path h="5333015" w="6815354">
                <a:moveTo>
                  <a:pt x="0" y="0"/>
                </a:moveTo>
                <a:lnTo>
                  <a:pt x="6815354" y="0"/>
                </a:lnTo>
                <a:lnTo>
                  <a:pt x="6815354" y="5333015"/>
                </a:lnTo>
                <a:lnTo>
                  <a:pt x="0" y="533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7913" y="4437429"/>
            <a:ext cx="591242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9"/>
              </a:lnSpc>
            </a:pPr>
            <a:r>
              <a:rPr lang="en-US" b="true" sz="4999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36449" y="5055163"/>
            <a:ext cx="6815354" cy="5333015"/>
          </a:xfrm>
          <a:custGeom>
            <a:avLst/>
            <a:gdLst/>
            <a:ahLst/>
            <a:cxnLst/>
            <a:rect r="r" b="b" t="t" l="l"/>
            <a:pathLst>
              <a:path h="5333015" w="6815354">
                <a:moveTo>
                  <a:pt x="6815354" y="5333015"/>
                </a:moveTo>
                <a:lnTo>
                  <a:pt x="0" y="5333015"/>
                </a:lnTo>
                <a:lnTo>
                  <a:pt x="0" y="0"/>
                </a:lnTo>
                <a:lnTo>
                  <a:pt x="6815354" y="0"/>
                </a:lnTo>
                <a:lnTo>
                  <a:pt x="6815354" y="5333015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13147" y="2643597"/>
            <a:ext cx="9646153" cy="432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1"/>
              </a:lnSpc>
            </a:pPr>
            <a:r>
              <a:rPr lang="en-US" sz="3895">
                <a:solidFill>
                  <a:srgbClr val="03346E"/>
                </a:solidFill>
                <a:latin typeface="Codec Pro"/>
                <a:ea typeface="Codec Pro"/>
                <a:cs typeface="Codec Pro"/>
                <a:sym typeface="Codec Pro"/>
              </a:rPr>
              <a:t>Ce projet démontre comment la blockchain peut révolutionner la gestion des risques de contrepartie. Grâce à l’automatisation, la transparence et la sécurité, ce système offre une solution moderne et fiable pour évaluer et gérer les risques financiers.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34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810" y="-137018"/>
            <a:ext cx="18890791" cy="10561036"/>
          </a:xfrm>
          <a:custGeom>
            <a:avLst/>
            <a:gdLst/>
            <a:ahLst/>
            <a:cxnLst/>
            <a:rect r="r" b="b" t="t" l="l"/>
            <a:pathLst>
              <a:path h="10561036" w="18890791">
                <a:moveTo>
                  <a:pt x="0" y="0"/>
                </a:moveTo>
                <a:lnTo>
                  <a:pt x="18890791" y="0"/>
                </a:lnTo>
                <a:lnTo>
                  <a:pt x="18890791" y="10561036"/>
                </a:lnTo>
                <a:lnTo>
                  <a:pt x="0" y="10561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2368" r="0" b="-1658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03363" y="0"/>
            <a:ext cx="9498949" cy="10652681"/>
          </a:xfrm>
          <a:custGeom>
            <a:avLst/>
            <a:gdLst/>
            <a:ahLst/>
            <a:cxnLst/>
            <a:rect r="r" b="b" t="t" l="l"/>
            <a:pathLst>
              <a:path h="10652681" w="9498949">
                <a:moveTo>
                  <a:pt x="9498948" y="0"/>
                </a:moveTo>
                <a:lnTo>
                  <a:pt x="0" y="0"/>
                </a:lnTo>
                <a:lnTo>
                  <a:pt x="0" y="10652681"/>
                </a:lnTo>
                <a:lnTo>
                  <a:pt x="9498948" y="10652681"/>
                </a:lnTo>
                <a:lnTo>
                  <a:pt x="9498948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l="-1214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42032" y="0"/>
            <a:ext cx="9498949" cy="10652681"/>
          </a:xfrm>
          <a:custGeom>
            <a:avLst/>
            <a:gdLst/>
            <a:ahLst/>
            <a:cxnLst/>
            <a:rect r="r" b="b" t="t" l="l"/>
            <a:pathLst>
              <a:path h="10652681" w="9498949">
                <a:moveTo>
                  <a:pt x="0" y="0"/>
                </a:moveTo>
                <a:lnTo>
                  <a:pt x="9498949" y="0"/>
                </a:lnTo>
                <a:lnTo>
                  <a:pt x="9498949" y="10652681"/>
                </a:lnTo>
                <a:lnTo>
                  <a:pt x="0" y="1065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l="-12145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26490" y="2773621"/>
            <a:ext cx="18740981" cy="4739759"/>
            <a:chOff x="0" y="0"/>
            <a:chExt cx="4935896" cy="12483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35896" cy="1248331"/>
            </a:xfrm>
            <a:custGeom>
              <a:avLst/>
              <a:gdLst/>
              <a:ahLst/>
              <a:cxnLst/>
              <a:rect r="r" b="b" t="t" l="l"/>
              <a:pathLst>
                <a:path h="1248331" w="4935896">
                  <a:moveTo>
                    <a:pt x="0" y="0"/>
                  </a:moveTo>
                  <a:lnTo>
                    <a:pt x="4935896" y="0"/>
                  </a:lnTo>
                  <a:lnTo>
                    <a:pt x="4935896" y="1248331"/>
                  </a:lnTo>
                  <a:lnTo>
                    <a:pt x="0" y="1248331"/>
                  </a:lnTo>
                  <a:close/>
                </a:path>
              </a:pathLst>
            </a:custGeom>
            <a:solidFill>
              <a:srgbClr val="03346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935896" cy="12959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93053" y="4496752"/>
            <a:ext cx="9901895" cy="1255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39"/>
              </a:lnSpc>
            </a:pPr>
            <a:r>
              <a:rPr lang="en-US" b="true" sz="7999">
                <a:solidFill>
                  <a:srgbClr val="FFFFF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MERCI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DAGYwu8ecVg</dc:identifier>
  <dcterms:modified xsi:type="dcterms:W3CDTF">2011-08-01T06:04:30Z</dcterms:modified>
  <cp:revision>1</cp:revision>
  <dc:title>Gestionnaire de Risque Contrepartie sur Blockchain</dc:title>
</cp:coreProperties>
</file>